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  <p:sldMasterId id="2147483666" r:id="rId2"/>
    <p:sldMasterId id="2147483667" r:id="rId3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FDD107-CC21-41D3-9BEF-EAB0CC01FEC6}">
  <a:tblStyle styleId="{0EFDD107-CC21-41D3-9BEF-EAB0CC01FEC6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 rot="-180000">
            <a:off x="891200" y="662654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8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 rot="-180000">
            <a:off x="983061" y="3505209"/>
            <a:ext cx="9755187" cy="5503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 rot="-180000">
            <a:off x="4948237" y="4578350"/>
            <a:ext cx="6143625" cy="1163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 rot="-180000">
            <a:off x="-6350" y="4883150"/>
            <a:ext cx="4048123" cy="1195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 rot="-180000">
            <a:off x="9852025" y="3832224"/>
            <a:ext cx="906460" cy="4984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ct val="25000"/>
              <a:buFont typeface="Impact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404040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2400" b="0" i="0" u="none" strike="noStrike" cap="none">
              <a:solidFill>
                <a:srgbClr val="40404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685800" y="4106332"/>
            <a:ext cx="10394707" cy="5888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idx="2"/>
          </p:nvPr>
        </p:nvSpPr>
        <p:spPr>
          <a:xfrm>
            <a:off x="685800" y="685799"/>
            <a:ext cx="10392512" cy="3194901"/>
          </a:xfrm>
          <a:prstGeom prst="rect">
            <a:avLst/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779" y="4702923"/>
            <a:ext cx="10394727" cy="6824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902" cy="31949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779" y="4106332"/>
            <a:ext cx="10394727" cy="1273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85800" y="1723851"/>
            <a:ext cx="10394707" cy="2511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247467"/>
            <a:ext cx="10394707" cy="11406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685802" y="685800"/>
            <a:ext cx="10394705" cy="1151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2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685802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3"/>
          </p:nvPr>
        </p:nvSpPr>
        <p:spPr>
          <a:xfrm>
            <a:off x="4234621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4"/>
          </p:nvPr>
        </p:nvSpPr>
        <p:spPr>
          <a:xfrm>
            <a:off x="4234621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5"/>
          </p:nvPr>
        </p:nvSpPr>
        <p:spPr>
          <a:xfrm>
            <a:off x="7770378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6"/>
          </p:nvPr>
        </p:nvSpPr>
        <p:spPr>
          <a:xfrm>
            <a:off x="7770378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Picture Colum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882" cy="1151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91839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pic" idx="2"/>
          </p:nvPr>
        </p:nvSpPr>
        <p:spPr>
          <a:xfrm>
            <a:off x="685779" y="2063392"/>
            <a:ext cx="3310128" cy="1536723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3"/>
          </p:nvPr>
        </p:nvSpPr>
        <p:spPr>
          <a:xfrm>
            <a:off x="691839" y="4389287"/>
            <a:ext cx="3310128" cy="98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4"/>
          </p:nvPr>
        </p:nvSpPr>
        <p:spPr>
          <a:xfrm>
            <a:off x="423741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pic" idx="5"/>
          </p:nvPr>
        </p:nvSpPr>
        <p:spPr>
          <a:xfrm>
            <a:off x="4235998" y="2063392"/>
            <a:ext cx="3310128" cy="1535237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6"/>
          </p:nvPr>
        </p:nvSpPr>
        <p:spPr>
          <a:xfrm>
            <a:off x="4235998" y="4389285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7"/>
          </p:nvPr>
        </p:nvSpPr>
        <p:spPr>
          <a:xfrm>
            <a:off x="7768942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pic" idx="8"/>
          </p:nvPr>
        </p:nvSpPr>
        <p:spPr>
          <a:xfrm>
            <a:off x="7768817" y="2063391"/>
            <a:ext cx="3310128" cy="1537195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9"/>
          </p:nvPr>
        </p:nvSpPr>
        <p:spPr>
          <a:xfrm>
            <a:off x="7768817" y="4389282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 rot="5400000">
            <a:off x="4227558" y="-1478360"/>
            <a:ext cx="3311189" cy="103947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 rot="5400000">
            <a:off x="7603790" y="1897868"/>
            <a:ext cx="4688783" cy="2264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 rot="5400000">
            <a:off x="2293621" y="-922023"/>
            <a:ext cx="4688783" cy="79044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1121732" y="685800"/>
            <a:ext cx="9525019" cy="29167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1550262" y="3610032"/>
            <a:ext cx="8667956" cy="3777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2"/>
          </p:nvPr>
        </p:nvSpPr>
        <p:spPr>
          <a:xfrm>
            <a:off x="685800" y="4106332"/>
            <a:ext cx="10396882" cy="1268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72" name="Shape 17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4707" cy="31934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3742267"/>
            <a:ext cx="10394707" cy="163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882" cy="1158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2063396"/>
            <a:ext cx="5088714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2"/>
          </p:nvPr>
        </p:nvSpPr>
        <p:spPr>
          <a:xfrm>
            <a:off x="5993971" y="2063396"/>
            <a:ext cx="5086536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4707" cy="1158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918354" y="2063396"/>
            <a:ext cx="4856158" cy="6799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685802" y="2861733"/>
            <a:ext cx="5088709" cy="2512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3"/>
          </p:nvPr>
        </p:nvSpPr>
        <p:spPr>
          <a:xfrm>
            <a:off x="6218191" y="2063396"/>
            <a:ext cx="4864491" cy="6799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4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693643" y="685800"/>
            <a:ext cx="4126860" cy="2023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5046132" y="685800"/>
            <a:ext cx="6034375" cy="46887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693641" y="2709050"/>
            <a:ext cx="4126861" cy="26655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6345301" cy="2023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"/>
          </p:nvPr>
        </p:nvSpPr>
        <p:spPr>
          <a:xfrm>
            <a:off x="7482360" y="0"/>
            <a:ext cx="3598145" cy="5071531"/>
          </a:xfrm>
          <a:prstGeom prst="rect">
            <a:avLst/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2709050"/>
            <a:ext cx="6345301" cy="2362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85725" y="-6349"/>
            <a:ext cx="11906249" cy="6851648"/>
            <a:chOff x="0" y="0"/>
            <a:chExt cx="2147483642" cy="2147483642"/>
          </a:xfrm>
        </p:grpSpPr>
        <p:pic>
          <p:nvPicPr>
            <p:cNvPr id="8" name="Shape 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Shape 9"/>
            <p:cNvSpPr txBox="1"/>
            <p:nvPr/>
          </p:nvSpPr>
          <p:spPr>
            <a:xfrm>
              <a:off x="12598570" y="1990252"/>
              <a:ext cx="2107397277" cy="20648880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" name="Shape 10"/>
          <p:cNvGrpSpPr/>
          <p:nvPr/>
        </p:nvGrpSpPr>
        <p:grpSpPr>
          <a:xfrm>
            <a:off x="-6350" y="4273550"/>
            <a:ext cx="11339511" cy="2041523"/>
            <a:chOff x="0" y="0"/>
            <a:chExt cx="2147483642" cy="2147483642"/>
          </a:xfrm>
        </p:grpSpPr>
        <p:pic>
          <p:nvPicPr>
            <p:cNvPr id="11" name="Shape 1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Shape 12"/>
            <p:cNvSpPr txBox="1"/>
            <p:nvPr/>
          </p:nvSpPr>
          <p:spPr>
            <a:xfrm>
              <a:off x="1202566" y="8348956"/>
              <a:ext cx="2145679870" cy="213412554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Shape 13"/>
          <p:cNvGrpSpPr/>
          <p:nvPr/>
        </p:nvGrpSpPr>
        <p:grpSpPr>
          <a:xfrm>
            <a:off x="-6349" y="-6350"/>
            <a:ext cx="8729661" cy="469899"/>
            <a:chOff x="0" y="0"/>
            <a:chExt cx="2147483642" cy="2147483642"/>
          </a:xfrm>
        </p:grpSpPr>
        <p:pic>
          <p:nvPicPr>
            <p:cNvPr id="14" name="Shape 1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Shape 15"/>
            <p:cNvSpPr txBox="1"/>
            <p:nvPr/>
          </p:nvSpPr>
          <p:spPr>
            <a:xfrm>
              <a:off x="1562090" y="29020109"/>
              <a:ext cx="2145140441" cy="2089447998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Shape 16"/>
          <p:cNvSpPr/>
          <p:nvPr/>
        </p:nvSpPr>
        <p:spPr>
          <a:xfrm rot="-180000">
            <a:off x="-161925" y="293686"/>
            <a:ext cx="11366499" cy="5751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4" y="0"/>
                </a:moveTo>
                <a:cubicBezTo>
                  <a:pt x="119856" y="39955"/>
                  <a:pt x="119928" y="79910"/>
                  <a:pt x="120000" y="119865"/>
                </a:cubicBezTo>
                <a:lnTo>
                  <a:pt x="0" y="120000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/>
          <p:nvPr/>
        </p:nvSpPr>
        <p:spPr>
          <a:xfrm rot="-180000">
            <a:off x="4221161" y="5111750"/>
            <a:ext cx="515935" cy="5143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45835"/>
                </a:moveTo>
                <a:lnTo>
                  <a:pt x="40203" y="37684"/>
                </a:lnTo>
                <a:lnTo>
                  <a:pt x="60000" y="0"/>
                </a:lnTo>
                <a:lnTo>
                  <a:pt x="79796" y="37684"/>
                </a:lnTo>
                <a:lnTo>
                  <a:pt x="119999" y="45835"/>
                </a:lnTo>
                <a:lnTo>
                  <a:pt x="92031" y="77277"/>
                </a:lnTo>
                <a:lnTo>
                  <a:pt x="97082" y="119999"/>
                </a:lnTo>
                <a:lnTo>
                  <a:pt x="60000" y="101747"/>
                </a:lnTo>
                <a:lnTo>
                  <a:pt x="22917" y="119999"/>
                </a:lnTo>
                <a:lnTo>
                  <a:pt x="27968" y="77277"/>
                </a:lnTo>
                <a:close/>
              </a:path>
            </a:pathLst>
          </a:custGeom>
          <a:solidFill>
            <a:schemeClr val="dk1">
              <a:alpha val="3882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 rot="-180000">
            <a:off x="4948237" y="4578350"/>
            <a:ext cx="6143625" cy="1163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 rot="-180000">
            <a:off x="-6350" y="4883150"/>
            <a:ext cx="4048123" cy="1195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 rot="-180000">
            <a:off x="9852025" y="3832224"/>
            <a:ext cx="906460" cy="4984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ct val="25000"/>
              <a:buFont typeface="Impact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404040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2400" b="0" i="0" u="none" strike="noStrike" cap="none">
              <a:solidFill>
                <a:srgbClr val="40404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 descr="Brickwork-HD-R1a.jpg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Shape 31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32" name="Shape 32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33" name="Shape 33"/>
              <p:cNvPicPr preferRelativeResize="0"/>
              <p:nvPr/>
            </p:nvPicPr>
            <p:blipFill rotWithShape="1">
              <a:blip r:embed="rId19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Shape 34"/>
              <p:cNvSpPr txBox="1"/>
              <p:nvPr/>
            </p:nvSpPr>
            <p:spPr>
              <a:xfrm>
                <a:off x="15025048" y="11443074"/>
                <a:ext cx="2109079101" cy="20786504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5" name="Shape 35"/>
            <p:cNvSpPr/>
            <p:nvPr/>
          </p:nvSpPr>
          <p:spPr>
            <a:xfrm>
              <a:off x="10553713" y="11443074"/>
              <a:ext cx="2072696411" cy="20083930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6" name="Shape 36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37" name="Shape 37"/>
              <p:cNvPicPr preferRelativeResize="0"/>
              <p:nvPr/>
            </p:nvPicPr>
            <p:blipFill rotWithShape="1">
              <a:blip r:embed="rId20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8" name="Shape 38"/>
              <p:cNvSpPr txBox="1"/>
              <p:nvPr/>
            </p:nvSpPr>
            <p:spPr>
              <a:xfrm>
                <a:off x="1117499" y="11076235"/>
                <a:ext cx="2145650573" cy="2115239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Shape 153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154" name="Shape 154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155" name="Shape 15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6" name="Shape 156"/>
              <p:cNvSpPr txBox="1"/>
              <p:nvPr/>
            </p:nvSpPr>
            <p:spPr>
              <a:xfrm>
                <a:off x="15025048" y="11443074"/>
                <a:ext cx="2109079101" cy="207865045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7" name="Shape 157"/>
            <p:cNvSpPr/>
            <p:nvPr/>
          </p:nvSpPr>
          <p:spPr>
            <a:xfrm>
              <a:off x="10553713" y="11443074"/>
              <a:ext cx="2072696411" cy="20083930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8" name="Shape 158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159" name="Shape 159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60" name="Shape 160"/>
              <p:cNvSpPr txBox="1"/>
              <p:nvPr/>
            </p:nvSpPr>
            <p:spPr>
              <a:xfrm>
                <a:off x="1117499" y="11076235"/>
                <a:ext cx="2145650573" cy="2115239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1" name="Shape 161"/>
          <p:cNvSpPr txBox="1"/>
          <p:nvPr/>
        </p:nvSpPr>
        <p:spPr>
          <a:xfrm>
            <a:off x="685800" y="892175"/>
            <a:ext cx="609599" cy="585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10472735" y="2922585"/>
            <a:ext cx="609599" cy="585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”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ctrTitle"/>
          </p:nvPr>
        </p:nvSpPr>
        <p:spPr>
          <a:xfrm rot="-180000">
            <a:off x="915985" y="898525"/>
            <a:ext cx="9755187" cy="224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ЕКСТЕРНЕ ПРОВЈЕРЕ ПОСТИГНУЋА УЧЕНИКА </a:t>
            </a:r>
            <a:br>
              <a:rPr lang="en-US"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5. РАЗРЕДА ИЗ СРПСКОГ ЈЕЗИКА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subTitle" idx="1"/>
          </p:nvPr>
        </p:nvSpPr>
        <p:spPr>
          <a:xfrm rot="-180000">
            <a:off x="949325" y="3990975"/>
            <a:ext cx="9755187" cy="5508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>
                <a:solidFill>
                  <a:srgbClr val="8A0B0B"/>
                </a:solidFill>
                <a:latin typeface="Impact"/>
                <a:ea typeface="Impact"/>
                <a:cs typeface="Impact"/>
                <a:sym typeface="Impact"/>
              </a:rPr>
              <a:t>ЈУН, 2017. ГОДИНЕ</a:t>
            </a:r>
          </a:p>
        </p:txBody>
      </p:sp>
      <p:sp>
        <p:nvSpPr>
          <p:cNvPr id="181" name="Shape 181"/>
          <p:cNvSpPr txBox="1"/>
          <p:nvPr/>
        </p:nvSpPr>
        <p:spPr>
          <a:xfrm rot="-240000">
            <a:off x="3852862" y="4922836"/>
            <a:ext cx="4271961" cy="647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A0B0B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rgbClr val="8A0B0B"/>
                </a:solidFill>
                <a:latin typeface="Impact"/>
                <a:ea typeface="Impact"/>
                <a:cs typeface="Impact"/>
                <a:sym typeface="Impact"/>
              </a:rPr>
              <a:t>РЕПУБЛИЧКИ ПЕДАГОШКИ ЗАВОД РЕПУБЛИКЕ СРПСКЕ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150810" y="603250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  <p:graphicFrame>
        <p:nvGraphicFramePr>
          <p:cNvPr id="237" name="Shape 237"/>
          <p:cNvGraphicFramePr/>
          <p:nvPr/>
        </p:nvGraphicFramePr>
        <p:xfrm>
          <a:off x="5962650" y="185735"/>
          <a:ext cx="5029200" cy="5376900"/>
        </p:xfrm>
        <a:graphic>
          <a:graphicData uri="http://schemas.openxmlformats.org/drawingml/2006/table">
            <a:tbl>
              <a:tblPr>
                <a:noFill/>
                <a:tableStyleId>{0EFDD107-CC21-41D3-9BEF-EAB0CC01FEC6}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3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8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6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Редни број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задатка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%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Ниво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постигнућа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84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52,3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89,4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93,1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82,8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63,4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76,4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73,8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84,2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70,3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A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71,6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34,8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86,2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34,3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86,3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76,7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75,0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77,0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64,9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33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86,6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Укупно: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74,05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238" name="Shape 238"/>
          <p:cNvSpPr txBox="1"/>
          <p:nvPr/>
        </p:nvSpPr>
        <p:spPr>
          <a:xfrm>
            <a:off x="0" y="96835"/>
            <a:ext cx="4911725" cy="414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sp>
        <p:nvSpPr>
          <p:cNvPr id="239" name="Shape 239"/>
          <p:cNvSpPr txBox="1"/>
          <p:nvPr/>
        </p:nvSpPr>
        <p:spPr>
          <a:xfrm>
            <a:off x="150810" y="1296987"/>
            <a:ext cx="5468935" cy="3970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Висок ниво постигнућа ученици су показали у дванаест задатака: првом, трећем, четвртом, петом, седмом, деветом, тринаестом, петнаестом, шеснаестом, седамнаестом, осамнаестом и двадесетом задатку ( 60,00%).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Средњи ниво постигнућа ученици су остварили у шестом, осмом, десетом, једанаестом и деветнаестом задатку (25,00%).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Низак ниво постигнућа остварен је у другом задатку (или 5%), док су два задатка (дванаести  и четрнаести) урађени на незадовољавајућем нивоу (10,00%).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/>
            </a:r>
            <a:br>
              <a:rPr lang="en-US" sz="18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endParaRPr lang="en-US" sz="1800" b="0" i="0" u="none" strike="noStrike" cap="none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/>
        </p:nvSpPr>
        <p:spPr>
          <a:xfrm>
            <a:off x="265112" y="1585912"/>
            <a:ext cx="10325099" cy="23002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Висок ниво постигнућа остварен је у 12 или 60% задатака, у 5 или 25% задатака исходи учења остварени су на средњем нивоу постигнућа, у 1 или 5% задатака исходи учења су остварени на ниском нивоу постигнућа и у два задатка или 10% исходи учења су били на незадовољавајућем нивоу постигнућа.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411162" y="142875"/>
            <a:ext cx="4911725" cy="414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52425" y="681037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/>
          <p:nvPr/>
        </p:nvSpPr>
        <p:spPr>
          <a:xfrm>
            <a:off x="201610" y="174625"/>
            <a:ext cx="4911725" cy="414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title"/>
          </p:nvPr>
        </p:nvSpPr>
        <p:spPr>
          <a:xfrm>
            <a:off x="3213100" y="588962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201610" y="1066800"/>
            <a:ext cx="10715625" cy="43132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Висок ниво постигнућа ученици су остварили: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у првом (84%),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трећем (89,4%),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четвртом (93,1%),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петом (82,8%),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 у седмом (76,4%),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деветом (84,2%),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тринаестом (86,2%),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петнаестом (86,3%),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у шеснаестом ( 76,7%),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седамнаестом (75,0%),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осамнаестом (77,0%) и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двадесетом (86,6%). 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Исходи учења остварени на високом нивоу постигнућа односили су се на: препознавање књижевне врсте и анализирање и уочавање особина ликова у књижевном тексту, разумијевање прочитаног текста, одређивање ријечи истог и супротног значења, правопис, разликовање управног од неуправног говора, писање бројева, препознање и разврставање датих  ријечи на именице, глаголе, замјенице, бројеве и придјеве, препознавање  и правилно писање ријечи које се односе на писање ријечце НЕ уз глаголе и правилно писање ијекавског изговора, правилно препознавање и разврставање именица и препознавање ријечи у којима недостаје слово Ј и правилно писање скраћеница</a:t>
            </a:r>
            <a:r>
              <a:rPr lang="en-US" sz="12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/>
        </p:nvSpPr>
        <p:spPr>
          <a:xfrm>
            <a:off x="201610" y="174625"/>
            <a:ext cx="4911725" cy="414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sp>
        <p:nvSpPr>
          <p:cNvPr id="259" name="Shape 259"/>
          <p:cNvSpPr txBox="1">
            <a:spLocks noGrp="1"/>
          </p:cNvSpPr>
          <p:nvPr>
            <p:ph type="title"/>
          </p:nvPr>
        </p:nvSpPr>
        <p:spPr>
          <a:xfrm>
            <a:off x="3213100" y="588962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404812" y="1181100"/>
            <a:ext cx="10123487" cy="3405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Средњи ниво постигнућа ученици су остварили у: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шестом (63,4%),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осмом (73,8%),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десетом (70,3%),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једанаестом (71,6%) и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-"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деветнаестом (64,9%) задатку. </a:t>
            </a: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Исходи учења остварени на средњем нивоу постигнућа односили су се на: разликују реченице по значењу и облику, примјену усвојених знања из правописа, писање датума, уочавање службе ријечи у реченици и препознавање и разврставање придјева</a:t>
            </a: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/>
        </p:nvSpPr>
        <p:spPr>
          <a:xfrm>
            <a:off x="201610" y="174625"/>
            <a:ext cx="4911725" cy="4143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title"/>
          </p:nvPr>
        </p:nvSpPr>
        <p:spPr>
          <a:xfrm>
            <a:off x="3213100" y="588962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  <p:sp>
        <p:nvSpPr>
          <p:cNvPr id="267" name="Shape 267"/>
          <p:cNvSpPr txBox="1"/>
          <p:nvPr/>
        </p:nvSpPr>
        <p:spPr>
          <a:xfrm>
            <a:off x="0" y="1430337"/>
            <a:ext cx="10885487" cy="30003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Исходи учења на ниском нивоу постигнућа остварени су у другом задатку (52,3%) који су се односили на </a:t>
            </a:r>
            <a:r>
              <a:rPr lang="en-US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препознавање књижевне врсте.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Незадовољавајући ниво постигнућа ученици су остварили у дванаестом (34,8%) и четрнаестом (34,3%) задатку који су се односили на</a:t>
            </a:r>
            <a:r>
              <a:rPr lang="en-US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правилно писање придјева изведених од именица и глагола и правилно писање глагола у одговарајућем лицу и времену (прошлом и будућем).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06400" y="95250"/>
            <a:ext cx="1895474" cy="8223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ЦИЉ: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339725" y="793750"/>
            <a:ext cx="10741024" cy="45815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ЦИЉ ЕКСТЕРНЕ ПРОВЈЕРЕ ПОСТИГНУЋА УЧЕНИКА ЈЕ УТВРЂИВАЊЕ СТЕПЕНА ОСТВАРЕНОСТИ ОЧЕКИВАНИХ ИСХОДА ДЕФИНИСАНИХ НАСТАВНИМ ПЛАНОМ И ПРОГРАМОМ ЗА СРПСКИ ЈЕЗИК. ПОРЕД ГЛАВНОГ ЦИЉА ДЕФИНИСАНИ СУ И ПОСЕБНИ ЦИЉЕВИ ОВЕ ПРОВЈЕРЕ: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	РЈЕШАВАЊЕ НИЗА ЗАДАТАКА ОБЈЕКТИВНОГ ТИПА,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	ПОШТОВАЊЕ ПРАВИЛА И ПРОПИСАНЕ ПРОЦЕДУРЕ,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	УТВРЂИВАЊЕ СПОСОБНОСТИ УЧЕНИКА ЗА РЈЕШАВАЊЕ ОДРЕЂЕНИХ ТИПОВА ЗАДАТАКА,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	ПОВЕЋАЊЕ ОБЈЕКТИВНОСТИ ВРЕДНОВАЊА ПОСТИГНУЋА УЧЕНИКА,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	УПОРЕЂИВАЊЕ ОСТВАРЕНИХ РЕЗУЛТАТА СА ДРУГИМ ОБЛИЦИМА ВРЕДНОВАЊА И ПОСТИГНУЋЕМ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7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                      УЧЕНИКА ИЗ НАСТАВНОГ ПРЕДМЕТА СРПСКИ ЈЕЗИК. </a:t>
            </a:r>
          </a:p>
          <a:p>
            <a:pPr marL="228600" marR="0" lvl="0" indent="-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700" b="0" i="0" u="none" strike="noStrike" cap="none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438150" y="1057275"/>
            <a:ext cx="10312399" cy="503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НИЗ ЗАДАТАКА ОБЈЕКТИВНОГ ТИПА ОБУХВАТИО ЈЕ САДРЖАЈЕ ИЗ НАСТАВНИХ ТЕМА: 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438150" y="1881185"/>
            <a:ext cx="9939336" cy="14874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Језик,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Књижевност и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Језичка култура (правопис)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217487" y="590550"/>
            <a:ext cx="10831511" cy="5064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ОЧЕКИВАНИ ИСХОДИ УЧЕЊА ДАТИ СУ У СКЛАДУ СА ЗАХТЈЕВИМА ИЗ НАСТАВНОГ ПРОГРАМА И НА РАЗЛИЧИТИМ НИВОИМА СЛОЖЕНОСТИ.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НИЗОМ ЗАДАТАКА ОБЈЕКТИВНОГ ТИПА НАСТОЈАЛИ СМО САЗНАТИ: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РАЗЛИКОВАЊE УПРАВНОГ ОД НЕУПРАВНОГ ГОВОРА И ЊЕГОВУ ПРАВИЛНУ УПОТРЕБУ, 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ПРЕПОЗНАВАЊЕ РИЈЕЧИ У СИНОНИМНОМ ЗНАЧЕЊУ,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ПРЕПОЗНАВАЊЕ КЊИЖЕВНЕ ВРСТА (ДРАМА, ПРИПОВЈЕТКА, КРАТКА ПРИЧА, БАСНА, БАЈКА...),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АНАЛИЗУ И ВРЕДНОВАЊЕ ПОСТУПАКА И ОСОБИНА ЛИКОВА У КЊИЖЕВНОМ ТЕКСТУ,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ПРЕПОЗНАВАЊЕ ПОСТУПАКА ПЕРСОНИФИКАЦИЈЕ ЛИКА,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ПРЕПОЗНАВАЊЕ И ПРАВИЛНУ УПОТРЕБУ СУГЛАСНИКА „Ј“ У ИНТЕРВОКАЛНОЈ ПОЗИЦИЈИ,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ПОЗНАВАЊЕ ЗНАЧЕЊА И ОБЛИКА РЕЧЕНИЦЕ,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ПРАВИЛНО ПИСАЊЕ НАЗИВА УЛИЦА, ТРГОВА, УСТАНОВА, ПРАЗНИКА,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ПРАВИЛНО ПИСАЊЕ БРОЈЕВА И ДАТУМА,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ПРЕПОЗНАВАЊЕ И РАЗВРСТАВАЊЕ ВРСТА РИЈЕЧИ (ИМЕНИЦЕ, ПРИДЈЕВИ, БРОЈЕВИ, ГЛАГОЛИ И ЗАМЈЕНИЦЕ)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 ДРУГЕ ЗАХТЈЕВЕ ПРОПИСАНИМ НАСТАВНИМ ПРОГРАМОМ. </a:t>
            </a:r>
          </a:p>
          <a:p>
            <a:pPr marL="228600" marR="0" lvl="0" indent="-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title"/>
          </p:nvPr>
        </p:nvSpPr>
        <p:spPr>
          <a:xfrm>
            <a:off x="158750" y="138110"/>
            <a:ext cx="10396536" cy="11509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ОСТВАРЕНИ РЕЗУЛТАТИ СУ СВРСТАНИ У СЉЕДЕЋЕ НИВОЕ: </a:t>
            </a:r>
          </a:p>
        </p:txBody>
      </p:sp>
      <p:graphicFrame>
        <p:nvGraphicFramePr>
          <p:cNvPr id="204" name="Shape 204"/>
          <p:cNvGraphicFramePr/>
          <p:nvPr/>
        </p:nvGraphicFramePr>
        <p:xfrm>
          <a:off x="603250" y="1431925"/>
          <a:ext cx="9505925" cy="3016225"/>
        </p:xfrm>
        <a:graphic>
          <a:graphicData uri="http://schemas.openxmlformats.org/drawingml/2006/table">
            <a:tbl>
              <a:tblPr>
                <a:noFill/>
                <a:tableStyleId>{0EFDD107-CC21-41D3-9BEF-EAB0CC01FEC6}</a:tableStyleId>
              </a:tblPr>
              <a:tblGrid>
                <a:gridCol w="3675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3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23950">
                <a:tc>
                  <a:txBody>
                    <a:bodyPr/>
                    <a:lstStyle/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Ниво постигнућа</a:t>
                      </a: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Ознака нивоа постигнућа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Број освојених бодова</a:t>
                      </a: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275">
                <a:tc>
                  <a:txBody>
                    <a:bodyPr/>
                    <a:lstStyle/>
                    <a:p>
                      <a:pPr marL="342900" marR="0" lvl="0" indent="-3048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не задовољава</a:t>
                      </a:r>
                    </a:p>
                    <a:p>
                      <a:pPr marL="342900" marR="0" lvl="0" indent="-30480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ниски ниво </a:t>
                      </a:r>
                    </a:p>
                    <a:p>
                      <a:pPr marL="342900" marR="0" lvl="0" indent="-30480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средњи ниво</a:t>
                      </a:r>
                    </a:p>
                    <a:p>
                      <a:pPr marL="342900" marR="0" lvl="0" indent="-30480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високи ниво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НЗП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ННП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мање од 45% бодова</a:t>
                      </a:r>
                    </a:p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од 45% до 54% бодова</a:t>
                      </a:r>
                    </a:p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од 55% до 74% бодова</a:t>
                      </a:r>
                    </a:p>
                    <a:p>
                      <a:pPr marL="57150" marR="0" lvl="0" indent="-6350" algn="just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8A0B0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од 75% до 100% бодова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404812" y="979487"/>
            <a:ext cx="10675937" cy="3540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УКУПАН БРОЈ УЧЕНИКА – 652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БРОЈ ОДЈЕЉЕЊА/ГРУПА - 58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БРОЈ УЧЕНИКА КОЈИ СУ ПРИСТУПИЛИ ПРОВЈЕРИ – 629 (ИЛИ 96,40%)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ОПРАВДАНО ОДСУТНИХ УЧЕНИКА – 23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123825" y="147635"/>
            <a:ext cx="4557711" cy="4746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title"/>
          </p:nvPr>
        </p:nvSpPr>
        <p:spPr>
          <a:xfrm>
            <a:off x="204785" y="171450"/>
            <a:ext cx="3636962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graphicFrame>
        <p:nvGraphicFramePr>
          <p:cNvPr id="216" name="Shape 216"/>
          <p:cNvGraphicFramePr/>
          <p:nvPr/>
        </p:nvGraphicFramePr>
        <p:xfrm>
          <a:off x="2128835" y="668337"/>
          <a:ext cx="8621675" cy="4714800"/>
        </p:xfrm>
        <a:graphic>
          <a:graphicData uri="http://schemas.openxmlformats.org/drawingml/2006/table">
            <a:tbl>
              <a:tblPr>
                <a:noFill/>
                <a:tableStyleId>{0EFDD107-CC21-41D3-9BEF-EAB0CC01FEC6}</a:tableStyleId>
              </a:tblPr>
              <a:tblGrid>
                <a:gridCol w="444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1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83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6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30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Р.Б.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Oсновна   школа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Укупно бодова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%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"В.КАРАЏИЋ"  Н. ГРАД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5711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81,59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"ПЕТАР МЕЋАВА"КОСТАЈНИЦА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2208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78,86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„ПЕТАР КОЧИЋ“ ПРИЈЕДОР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10183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73,79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"ДОСИТЕЈ ОБРАДОВИЋ"ПРИЈЕДОР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3172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73,77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"СВЕТИ САВА" Н.ГРАД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3446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73,32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70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"МАЈКА КНЕЖОПОЉКА" КНЕЖИЦА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1159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72,44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"БРАНКО ЋОПИЋ" ПРИЈЕДОР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5977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72,01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"В. КАРАЏИЋ" ОМАРСКА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1995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68,79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9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"ДЕСАНКА МАКСИМОВИЋ" ОШТРА ЛУКА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1391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66,24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"ЈОВАН ЦВИЈИЋ" БРЕЗИЧАНИ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1439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62,57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"СВЕТИ САВА" ДУБРАВЕ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2679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62,30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"В.С.КАРАЏИЋ" К.ДУБИЦА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4022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58,29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"БРАНКО ЋОПИЋ" ДОЊИ ДУБОВИК</a:t>
                      </a: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757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58,23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5725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УКУПНО: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44139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74,05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xfrm>
            <a:off x="279400" y="762000"/>
            <a:ext cx="6119811" cy="750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ПОСТИГНУЋА УЧЕНИКА ПО ОДЈЕЉЕЊИМА</a:t>
            </a:r>
          </a:p>
        </p:txBody>
      </p:sp>
      <p:graphicFrame>
        <p:nvGraphicFramePr>
          <p:cNvPr id="222" name="Shape 222"/>
          <p:cNvGraphicFramePr/>
          <p:nvPr/>
        </p:nvGraphicFramePr>
        <p:xfrm>
          <a:off x="1447800" y="1712910"/>
          <a:ext cx="7096100" cy="3122600"/>
        </p:xfrm>
        <a:graphic>
          <a:graphicData uri="http://schemas.openxmlformats.org/drawingml/2006/table">
            <a:tbl>
              <a:tblPr>
                <a:noFill/>
                <a:tableStyleId>{0EFDD107-CC21-41D3-9BEF-EAB0CC01FEC6}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49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Ниво постигнућа</a:t>
                      </a: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Број одјељења</a:t>
                      </a: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Проценат %</a:t>
                      </a: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НЗП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3,44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6,89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34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58,62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24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31,01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23" name="Shape 223"/>
          <p:cNvSpPr txBox="1"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Shape 224"/>
          <p:cNvSpPr txBox="1"/>
          <p:nvPr/>
        </p:nvSpPr>
        <p:spPr>
          <a:xfrm>
            <a:off x="279400" y="136525"/>
            <a:ext cx="4230685" cy="625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title"/>
          </p:nvPr>
        </p:nvSpPr>
        <p:spPr>
          <a:xfrm>
            <a:off x="193675" y="528637"/>
            <a:ext cx="10026650" cy="3667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ОСТВАРЕНИХ РЕЗУЛТАТА УЧЕНИКА ПО НИВОИМА</a:t>
            </a:r>
          </a:p>
        </p:txBody>
      </p:sp>
      <p:graphicFrame>
        <p:nvGraphicFramePr>
          <p:cNvPr id="230" name="Shape 230"/>
          <p:cNvGraphicFramePr/>
          <p:nvPr/>
        </p:nvGraphicFramePr>
        <p:xfrm>
          <a:off x="363537" y="895350"/>
          <a:ext cx="9856750" cy="4474735"/>
        </p:xfrm>
        <a:graphic>
          <a:graphicData uri="http://schemas.openxmlformats.org/drawingml/2006/table">
            <a:tbl>
              <a:tblPr>
                <a:noFill/>
                <a:tableStyleId>{0EFDD107-CC21-41D3-9BEF-EAB0CC01FEC6}</a:tableStyleId>
              </a:tblPr>
              <a:tblGrid>
                <a:gridCol w="545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6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4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4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НЗП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„Јован Цвијић“ Брезичани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„Бранко Ћопић“ Приједор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„Бранко Ћопић“ Доњи Дубовик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„Доситеј Обрадовић“ Приједор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„Мајка Кнежопољка“ Кнежица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„Петар Кочић“ Приједор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Петар Мећава“ Костајница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17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„Десанка Максимовић“ Оштра Лука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„Свети Сава“ Дубраве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„С.Сава“ Н.Град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„Вук Караџић“  К.Дубица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„В. Караџић“ Н.Град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ЈУ ОШ „Вук Караџић“ Омарска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ЗБИРНО ПО НИВОИМА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УКУПАН БРОЈ УЧЕНИКА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600" b="1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629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R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31" name="Shape 231"/>
          <p:cNvSpPr txBox="1"/>
          <p:nvPr/>
        </p:nvSpPr>
        <p:spPr>
          <a:xfrm>
            <a:off x="546100" y="71435"/>
            <a:ext cx="4165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1200</Words>
  <Application>Microsoft Office PowerPoint</Application>
  <PresentationFormat>Widescreen</PresentationFormat>
  <Paragraphs>313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Impact</vt:lpstr>
      <vt:lpstr>Times New Roman</vt:lpstr>
      <vt:lpstr>1_Main Event</vt:lpstr>
      <vt:lpstr>Main Event</vt:lpstr>
      <vt:lpstr>2_Main Event</vt:lpstr>
      <vt:lpstr>АНАЛИЗА РЕЗУЛТАТА ЕКСТЕРНЕ ПРОВЈЕРЕ ПОСТИГНУЋА УЧЕНИКА  5. РАЗРЕДА ИЗ СРПСКОГ ЈЕЗИКА</vt:lpstr>
      <vt:lpstr>ЦИЉ:</vt:lpstr>
      <vt:lpstr>НИЗ ЗАДАТАКА ОБЈЕКТИВНОГ ТИПА ОБУХВАТИО ЈЕ САДРЖАЈЕ ИЗ НАСТАВНИХ ТЕМА: </vt:lpstr>
      <vt:lpstr>PowerPoint Presentation</vt:lpstr>
      <vt:lpstr>ОСТВАРЕНИ РЕЗУЛТАТИ СУ СВРСТАНИ У СЉЕДЕЋЕ НИВОЕ: </vt:lpstr>
      <vt:lpstr>РЕГИЈА ПРИЈЕДОР</vt:lpstr>
      <vt:lpstr>РЕГИЈА ПРИЈЕДОР</vt:lpstr>
      <vt:lpstr>ПОСТИГНУЋА УЧЕНИКА ПО ОДЈЕЉЕЊИМА</vt:lpstr>
      <vt:lpstr>АНАЛИЗА ОСТВАРЕНИХ РЕЗУЛТАТА УЧЕНИКА ПО НИВОИМА</vt:lpstr>
      <vt:lpstr>АНАЛИЗА РЕЗУЛТАТА  ПО ЗАДАЦИМА</vt:lpstr>
      <vt:lpstr>АНАЛИЗА РЕЗУЛТАТА  ПО ЗАДАЦИМА</vt:lpstr>
      <vt:lpstr>АНАЛИЗА РЕЗУЛТАТА  ПО ЗАДАЦИМА</vt:lpstr>
      <vt:lpstr>АНАЛИЗА РЕЗУЛТАТА  ПО ЗАДАЦИМА</vt:lpstr>
      <vt:lpstr>АНАЛИЗА РЕЗУЛТАТА  ПО ЗАДАЦИМА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АНАЛИЗА РЕЗУЛТАТА ЕКСТЕРНЕ ПРОВЈЕРЕ ПОСТИГНУЋА УЧЕНИКА  5. РАЗРЕДА ИЗ СРПСКОГ ЈЕЗИКА</dc:title>
  <cp:lastModifiedBy>Windows User</cp:lastModifiedBy>
  <cp:revision>1</cp:revision>
  <dcterms:modified xsi:type="dcterms:W3CDTF">2017-08-15T23:27:09Z</dcterms:modified>
</cp:coreProperties>
</file>